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74" r:id="rId8"/>
    <p:sldId id="275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Werkbegeleiding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LP8 </a:t>
            </a:r>
            <a:r>
              <a:rPr lang="nl-NL" dirty="0" smtClean="0"/>
              <a:t>| Les 1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5" y="568631"/>
            <a:ext cx="2599509" cy="36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22663"/>
            <a:ext cx="8596668" cy="827314"/>
          </a:xfrm>
        </p:spPr>
        <p:txBody>
          <a:bodyPr/>
          <a:lstStyle/>
          <a:p>
            <a:r>
              <a:rPr lang="nl-NL" dirty="0" smtClean="0"/>
              <a:t>Drie niveaus van reflecteren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46189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Op persoonlijk functioneren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Op beroepsmatig handelen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Op persoonlijk beroepsmatig handelen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99" y="1246189"/>
            <a:ext cx="2085703" cy="2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Reflecteren op persoonlijk functioneren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40971"/>
            <a:ext cx="9067557" cy="3880773"/>
          </a:xfrm>
        </p:spPr>
        <p:txBody>
          <a:bodyPr/>
          <a:lstStyle/>
          <a:p>
            <a:r>
              <a:rPr lang="nl-NL" dirty="0" smtClean="0"/>
              <a:t>Het </a:t>
            </a:r>
            <a:r>
              <a:rPr lang="nl-NL" dirty="0" smtClean="0"/>
              <a:t>gaat hier om JOU als persoon</a:t>
            </a:r>
          </a:p>
          <a:p>
            <a:r>
              <a:rPr lang="nl-NL" dirty="0" smtClean="0"/>
              <a:t>Je kijkt wat </a:t>
            </a:r>
            <a:r>
              <a:rPr lang="nl-NL" u="sng" dirty="0" smtClean="0"/>
              <a:t>jou</a:t>
            </a:r>
            <a:r>
              <a:rPr lang="nl-NL" dirty="0" smtClean="0"/>
              <a:t> motiveert, wat jou </a:t>
            </a:r>
            <a:r>
              <a:rPr lang="nl-NL" u="sng" dirty="0" smtClean="0"/>
              <a:t>drijft</a:t>
            </a:r>
            <a:r>
              <a:rPr lang="nl-NL" dirty="0" smtClean="0"/>
              <a:t> in het leven en wat jouw doelen zijn</a:t>
            </a:r>
          </a:p>
          <a:p>
            <a:r>
              <a:rPr lang="nl-NL" dirty="0" smtClean="0"/>
              <a:t>Door </a:t>
            </a:r>
            <a:r>
              <a:rPr lang="nl-NL" dirty="0" smtClean="0"/>
              <a:t>hierop </a:t>
            </a:r>
            <a:r>
              <a:rPr lang="nl-NL" dirty="0" smtClean="0"/>
              <a:t>te </a:t>
            </a:r>
            <a:r>
              <a:rPr lang="nl-NL" dirty="0" smtClean="0"/>
              <a:t>reflecteren </a:t>
            </a:r>
            <a:r>
              <a:rPr lang="nl-NL" dirty="0" smtClean="0"/>
              <a:t>zorg je ervoor dat je dingen blijft doen waar je echt blij van wordt</a:t>
            </a:r>
          </a:p>
          <a:p>
            <a:r>
              <a:rPr lang="nl-NL" dirty="0" smtClean="0"/>
              <a:t>Deze manier van reflecteren hoef je niet elke dag toe te passen</a:t>
            </a:r>
          </a:p>
          <a:p>
            <a:r>
              <a:rPr lang="nl-NL" dirty="0" smtClean="0"/>
              <a:t>Soms gewoon even stil staan bij wat je doet en vooral waarom je dat werk doet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88" y="3645232"/>
            <a:ext cx="1324114" cy="13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smtClean="0"/>
              <a:t>Reflecteren op beroepsmatig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80160"/>
            <a:ext cx="9368003" cy="5447211"/>
          </a:xfrm>
        </p:spPr>
        <p:txBody>
          <a:bodyPr/>
          <a:lstStyle/>
          <a:p>
            <a:r>
              <a:rPr lang="nl-NL" dirty="0" smtClean="0"/>
              <a:t>Hierbij bekijk je de manier waarop je je werk doet</a:t>
            </a:r>
            <a:r>
              <a:rPr lang="nl-NL" dirty="0"/>
              <a:t>,</a:t>
            </a:r>
            <a:r>
              <a:rPr lang="nl-NL" dirty="0" smtClean="0"/>
              <a:t> bijvoorbeeld:</a:t>
            </a:r>
          </a:p>
          <a:p>
            <a:pPr>
              <a:buFontTx/>
              <a:buChar char="-"/>
            </a:pPr>
            <a:r>
              <a:rPr lang="nl-NL" dirty="0" smtClean="0"/>
              <a:t>Handelingen (het geven van instructie </a:t>
            </a:r>
            <a:r>
              <a:rPr lang="nl-NL" dirty="0"/>
              <a:t>/</a:t>
            </a:r>
            <a:r>
              <a:rPr lang="nl-NL" dirty="0" smtClean="0"/>
              <a:t> </a:t>
            </a:r>
            <a:r>
              <a:rPr lang="nl-NL" dirty="0" smtClean="0"/>
              <a:t>het verzorgen van een </a:t>
            </a:r>
            <a:r>
              <a:rPr lang="nl-NL" dirty="0" smtClean="0"/>
              <a:t>kind/</a:t>
            </a:r>
            <a:r>
              <a:rPr lang="nl-NL" dirty="0" err="1" smtClean="0"/>
              <a:t>client</a:t>
            </a:r>
            <a:r>
              <a:rPr lang="nl-NL" dirty="0" smtClean="0"/>
              <a:t>)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De manier waarop je je mening geeft in een overleg</a:t>
            </a:r>
          </a:p>
          <a:p>
            <a:r>
              <a:rPr lang="nl-NL" dirty="0" smtClean="0"/>
              <a:t>Je bevraagt jezelf over je eigen beroepsmatig handelen:</a:t>
            </a:r>
          </a:p>
          <a:p>
            <a:pPr>
              <a:buFontTx/>
              <a:buChar char="-"/>
            </a:pPr>
            <a:r>
              <a:rPr lang="nl-NL" dirty="0" smtClean="0"/>
              <a:t>Doe ik het zo goed?</a:t>
            </a:r>
          </a:p>
          <a:p>
            <a:pPr>
              <a:buFontTx/>
              <a:buChar char="-"/>
            </a:pPr>
            <a:r>
              <a:rPr lang="nl-NL" dirty="0" smtClean="0"/>
              <a:t>Wat kan er beter?</a:t>
            </a:r>
          </a:p>
          <a:p>
            <a:pPr>
              <a:buFontTx/>
              <a:buChar char="-"/>
            </a:pPr>
            <a:r>
              <a:rPr lang="nl-NL" dirty="0" smtClean="0"/>
              <a:t>Hoe dan?</a:t>
            </a:r>
          </a:p>
          <a:p>
            <a:pPr>
              <a:buFontTx/>
              <a:buChar char="-"/>
            </a:pPr>
            <a:r>
              <a:rPr lang="nl-NL" dirty="0" smtClean="0"/>
              <a:t>Wat heb ik daarvoor nodig?</a:t>
            </a:r>
          </a:p>
          <a:p>
            <a:r>
              <a:rPr lang="nl-NL" dirty="0" smtClean="0"/>
              <a:t>Het is niet altijd makkelijk om op je eigen beroepsmatig handelen te reflecteren</a:t>
            </a:r>
          </a:p>
          <a:p>
            <a:r>
              <a:rPr lang="nl-NL" dirty="0" smtClean="0"/>
              <a:t>Het hoort er wel bij want je wilt jezelf als het goed is professionaliseren.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603" y="2338796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Reflecteren op persoonlijk </a:t>
            </a:r>
            <a:br>
              <a:rPr lang="nl-NL" dirty="0" smtClean="0"/>
            </a:br>
            <a:r>
              <a:rPr lang="nl-NL" dirty="0" smtClean="0"/>
              <a:t>beroepsmatig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68703"/>
            <a:ext cx="9903580" cy="3880773"/>
          </a:xfrm>
        </p:spPr>
        <p:txBody>
          <a:bodyPr/>
          <a:lstStyle/>
          <a:p>
            <a:r>
              <a:rPr lang="nl-NL" dirty="0" smtClean="0"/>
              <a:t>Dit is het reflecteren op je persoonlijk beroepsmatig handelen in de maatschappij.</a:t>
            </a:r>
          </a:p>
          <a:p>
            <a:r>
              <a:rPr lang="nl-NL" dirty="0" smtClean="0"/>
              <a:t>Dus: wat zijn de gevolgen van jouw manier van werken voor anderen</a:t>
            </a:r>
          </a:p>
          <a:p>
            <a:r>
              <a:rPr lang="nl-NL" dirty="0" smtClean="0"/>
              <a:t>Voor de organisatie, de cliënten of collega’s</a:t>
            </a:r>
          </a:p>
          <a:p>
            <a:r>
              <a:rPr lang="nl-NL" dirty="0" smtClean="0"/>
              <a:t>Handel je in hun belang? Is wat jij doet goed voor hen?</a:t>
            </a:r>
          </a:p>
          <a:p>
            <a:r>
              <a:rPr lang="nl-NL" dirty="0" smtClean="0"/>
              <a:t>Of moet je je gedrag aanpassen (+ hoe dan?)</a:t>
            </a:r>
          </a:p>
          <a:p>
            <a:r>
              <a:rPr lang="nl-NL" dirty="0" smtClean="0"/>
              <a:t>Dit hoort bij een professionele werkhouding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063" y="2606688"/>
            <a:ext cx="2803039" cy="23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nl-NL" dirty="0" smtClean="0"/>
              <a:t>Feedback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306287"/>
            <a:ext cx="9368003" cy="4735076"/>
          </a:xfrm>
        </p:spPr>
        <p:txBody>
          <a:bodyPr/>
          <a:lstStyle/>
          <a:p>
            <a:r>
              <a:rPr lang="nl-NL" dirty="0" smtClean="0"/>
              <a:t>Naast zelf r</a:t>
            </a:r>
            <a:r>
              <a:rPr lang="nl-NL" dirty="0" smtClean="0"/>
              <a:t>eflecteren heb je ook feedback van anderen nodig</a:t>
            </a:r>
            <a:endParaRPr lang="nl-NL" dirty="0" smtClean="0"/>
          </a:p>
          <a:p>
            <a:r>
              <a:rPr lang="nl-NL" dirty="0" smtClean="0"/>
              <a:t>Je hebt altijd </a:t>
            </a:r>
            <a:r>
              <a:rPr lang="nl-NL" dirty="0" smtClean="0"/>
              <a:t>blinde vlekken </a:t>
            </a:r>
            <a:r>
              <a:rPr lang="nl-NL" dirty="0" smtClean="0"/>
              <a:t>(dingen </a:t>
            </a:r>
            <a:r>
              <a:rPr lang="nl-NL" dirty="0" smtClean="0"/>
              <a:t>die je van jezelf niet ziet of niet wilt zien)</a:t>
            </a:r>
          </a:p>
          <a:p>
            <a:r>
              <a:rPr lang="nl-NL" dirty="0" smtClean="0"/>
              <a:t>Collega’s geven je de nodige feedback </a:t>
            </a:r>
            <a:r>
              <a:rPr lang="nl-NL" dirty="0" smtClean="0"/>
              <a:t>(gratis tips)</a:t>
            </a:r>
          </a:p>
          <a:p>
            <a:r>
              <a:rPr lang="nl-NL" dirty="0" smtClean="0"/>
              <a:t>Mooi als je van anderen mag horen wat je nog kunt verbeteren!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30" y="3384095"/>
            <a:ext cx="4200525" cy="25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nl-NL" dirty="0" smtClean="0"/>
              <a:t>Feedback ontvangen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5377"/>
            <a:ext cx="8596668" cy="3880773"/>
          </a:xfrm>
        </p:spPr>
        <p:txBody>
          <a:bodyPr/>
          <a:lstStyle/>
          <a:p>
            <a:r>
              <a:rPr lang="nl-NL" dirty="0" smtClean="0"/>
              <a:t>Feedback ontvangen is niet altijd leuk</a:t>
            </a:r>
          </a:p>
          <a:p>
            <a:r>
              <a:rPr lang="nl-NL" dirty="0" smtClean="0"/>
              <a:t>Als een collega of ouder van een kind je verteld hoe je iets beter op een andere manier kunt doen is dat een vorm van kritiek </a:t>
            </a:r>
          </a:p>
          <a:p>
            <a:r>
              <a:rPr lang="nl-NL" dirty="0" smtClean="0"/>
              <a:t>Kritiek op je beroepsmatig handelen, je professie</a:t>
            </a:r>
          </a:p>
          <a:p>
            <a:r>
              <a:rPr lang="nl-NL" dirty="0" smtClean="0"/>
              <a:t>Toch is het juist heel mooi, iemand wil helpen en je kunt er beter van worden</a:t>
            </a:r>
          </a:p>
          <a:p>
            <a:r>
              <a:rPr lang="nl-NL" dirty="0" smtClean="0"/>
              <a:t>Als het terechte feedback is kun je er gebruik van maken</a:t>
            </a:r>
          </a:p>
          <a:p>
            <a:r>
              <a:rPr lang="nl-NL" dirty="0" smtClean="0"/>
              <a:t>Twijfel je, vraag dan ook iemand anders of het klopt</a:t>
            </a:r>
          </a:p>
          <a:p>
            <a:r>
              <a:rPr lang="nl-NL" dirty="0" smtClean="0"/>
              <a:t>Bewustwording van onvolkomenheden is de eerste stap naar verbetering!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0"/>
            <a:ext cx="2917998" cy="2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nl-NL" dirty="0" smtClean="0"/>
              <a:t>Feedback geven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9252"/>
            <a:ext cx="8596668" cy="3880773"/>
          </a:xfrm>
        </p:spPr>
        <p:txBody>
          <a:bodyPr/>
          <a:lstStyle/>
          <a:p>
            <a:r>
              <a:rPr lang="nl-NL" dirty="0" smtClean="0"/>
              <a:t>Je kunt zelf ook feedback geven aan je collega’s</a:t>
            </a:r>
          </a:p>
          <a:p>
            <a:r>
              <a:rPr lang="nl-NL" dirty="0" smtClean="0"/>
              <a:t>Geef feedback op een rustig moment</a:t>
            </a:r>
          </a:p>
          <a:p>
            <a:r>
              <a:rPr lang="nl-NL" dirty="0" smtClean="0"/>
              <a:t>Praat over de handeling/situatie</a:t>
            </a:r>
          </a:p>
          <a:p>
            <a:r>
              <a:rPr lang="nl-NL" dirty="0" smtClean="0"/>
              <a:t>Oordeel niet maar zeg wat je ziet en hoe je het zelf zou doen</a:t>
            </a:r>
          </a:p>
          <a:p>
            <a:r>
              <a:rPr lang="nl-NL" dirty="0" smtClean="0"/>
              <a:t>Zo help je elkaar bij het vergroten van kwaliteit-&gt;professionele werkhouding</a:t>
            </a:r>
          </a:p>
          <a:p>
            <a:r>
              <a:rPr lang="nl-NL" dirty="0" smtClean="0"/>
              <a:t>Vaak gaat aan het geven van feedback observeren vooraf</a:t>
            </a:r>
          </a:p>
          <a:p>
            <a:r>
              <a:rPr lang="nl-NL" dirty="0" smtClean="0"/>
              <a:t>Observeren is in dit geval doelgericht kijken naar het beroepsmatig handelen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64" y="4285543"/>
            <a:ext cx="3245167" cy="192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Klasopdracht: ‘Leren van werkervaringen’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01783"/>
            <a:ext cx="10737669" cy="5564777"/>
          </a:xfrm>
        </p:spPr>
        <p:txBody>
          <a:bodyPr>
            <a:normAutofit/>
          </a:bodyPr>
          <a:lstStyle/>
          <a:p>
            <a:r>
              <a:rPr lang="nl-NL" dirty="0" smtClean="0"/>
              <a:t>In </a:t>
            </a:r>
            <a:r>
              <a:rPr lang="nl-NL" dirty="0"/>
              <a:t>je leven doe je een hoop verschillende soorten werkervaringen op. 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Schrijf op </a:t>
            </a:r>
            <a:r>
              <a:rPr lang="nl-NL" dirty="0"/>
              <a:t>welke dingen </a:t>
            </a:r>
            <a:r>
              <a:rPr lang="nl-NL" dirty="0" smtClean="0"/>
              <a:t>je hebt </a:t>
            </a:r>
            <a:r>
              <a:rPr lang="nl-NL" dirty="0"/>
              <a:t>geleerd van jouw werkervaringen als </a:t>
            </a:r>
            <a:r>
              <a:rPr lang="nl-NL" dirty="0" smtClean="0"/>
              <a:t>stagiair.                               Denk </a:t>
            </a:r>
            <a:r>
              <a:rPr lang="nl-NL" dirty="0"/>
              <a:t>aan interactie met klanten en collega’s of het leren van nieuwe vaardigheden. 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Schrijf je antwoord op de flap-over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Is er een rode lijn te zien tussen de </a:t>
            </a:r>
            <a:r>
              <a:rPr lang="nl-NL" dirty="0"/>
              <a:t>verschillende </a:t>
            </a:r>
            <a:r>
              <a:rPr lang="nl-NL" dirty="0" smtClean="0"/>
              <a:t>punten?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Schrijf op het nieuwe blad van de </a:t>
            </a:r>
            <a:r>
              <a:rPr lang="nl-NL" dirty="0" err="1" smtClean="0"/>
              <a:t>vlap</a:t>
            </a:r>
            <a:r>
              <a:rPr lang="nl-NL" dirty="0" smtClean="0"/>
              <a:t>-over welke </a:t>
            </a:r>
            <a:r>
              <a:rPr lang="nl-NL" dirty="0"/>
              <a:t>dingen je nog </a:t>
            </a:r>
            <a:r>
              <a:rPr lang="nl-NL" dirty="0" smtClean="0"/>
              <a:t>gaat leren </a:t>
            </a:r>
            <a:r>
              <a:rPr lang="nl-NL" dirty="0"/>
              <a:t>als je eenmaal </a:t>
            </a:r>
            <a:r>
              <a:rPr lang="nl-NL" dirty="0" smtClean="0"/>
              <a:t>             als professional werkt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Wat valt jullie op?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1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van welzijn.angerenstein.nl</a:t>
            </a:r>
          </a:p>
          <a:p>
            <a:r>
              <a:rPr lang="nl-NL" dirty="0" smtClean="0"/>
              <a:t>Ga naar Maatschappelijke Zorg </a:t>
            </a:r>
            <a:r>
              <a:rPr lang="nl-NL" u="sng" dirty="0" smtClean="0"/>
              <a:t>of Pedagogisch werk</a:t>
            </a:r>
            <a:endParaRPr lang="nl-NL" u="sng" dirty="0" smtClean="0"/>
          </a:p>
          <a:p>
            <a:r>
              <a:rPr lang="nl-NL" dirty="0" smtClean="0"/>
              <a:t>Ga dan naar boek Maatschappelijke zorg </a:t>
            </a:r>
            <a:r>
              <a:rPr lang="nl-NL" dirty="0" smtClean="0"/>
              <a:t>2 </a:t>
            </a:r>
            <a:r>
              <a:rPr lang="nl-NL" u="sng" dirty="0" smtClean="0"/>
              <a:t>of Pedagogisch werk 2</a:t>
            </a:r>
            <a:endParaRPr lang="nl-NL" u="sng" dirty="0" smtClean="0"/>
          </a:p>
          <a:p>
            <a:r>
              <a:rPr lang="nl-NL" dirty="0"/>
              <a:t>Ga naar VW thema 16 (voor </a:t>
            </a:r>
            <a:r>
              <a:rPr lang="nl-NL" dirty="0" err="1"/>
              <a:t>MZ’er</a:t>
            </a:r>
            <a:r>
              <a:rPr lang="nl-NL" dirty="0"/>
              <a:t>)</a:t>
            </a:r>
          </a:p>
          <a:p>
            <a:r>
              <a:rPr lang="nl-NL" dirty="0" smtClean="0"/>
              <a:t>Ga naar </a:t>
            </a:r>
            <a:r>
              <a:rPr lang="nl-NL" dirty="0" smtClean="0"/>
              <a:t>VW thema </a:t>
            </a:r>
            <a:r>
              <a:rPr lang="nl-NL" dirty="0" smtClean="0"/>
              <a:t>17 (voor </a:t>
            </a:r>
            <a:r>
              <a:rPr lang="nl-NL" dirty="0" err="1" smtClean="0"/>
              <a:t>PW’ers</a:t>
            </a:r>
            <a:r>
              <a:rPr lang="nl-NL" dirty="0" smtClean="0"/>
              <a:t>)</a:t>
            </a:r>
          </a:p>
          <a:p>
            <a:r>
              <a:rPr lang="nl-NL" dirty="0" smtClean="0"/>
              <a:t>Maak </a:t>
            </a:r>
            <a:r>
              <a:rPr lang="nl-NL" dirty="0" smtClean="0"/>
              <a:t>opdracht 2, 3 </a:t>
            </a:r>
            <a:r>
              <a:rPr lang="nl-NL" dirty="0"/>
              <a:t>&amp;</a:t>
            </a:r>
            <a:r>
              <a:rPr lang="nl-NL" dirty="0" smtClean="0"/>
              <a:t> 4 </a:t>
            </a:r>
            <a:endParaRPr lang="nl-NL" dirty="0" smtClean="0"/>
          </a:p>
          <a:p>
            <a:r>
              <a:rPr lang="nl-NL" dirty="0" smtClean="0"/>
              <a:t>Sla je opdrachten goed op in je pc, </a:t>
            </a:r>
            <a:r>
              <a:rPr lang="nl-NL" dirty="0" smtClean="0"/>
              <a:t>dat </a:t>
            </a:r>
            <a:r>
              <a:rPr lang="nl-NL" dirty="0" smtClean="0"/>
              <a:t>is </a:t>
            </a:r>
            <a:r>
              <a:rPr lang="nl-NL" dirty="0" smtClean="0"/>
              <a:t>aan het eind van LP 8 je bewijs van inzet en voorwaarde om </a:t>
            </a:r>
            <a:r>
              <a:rPr lang="nl-NL" u="sng" dirty="0" smtClean="0"/>
              <a:t>de toets </a:t>
            </a:r>
            <a:r>
              <a:rPr lang="nl-NL" dirty="0" smtClean="0"/>
              <a:t>te kunnen halen.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/>
          <a:lstStyle/>
          <a:p>
            <a:r>
              <a:rPr lang="nl-NL" dirty="0" smtClean="0"/>
              <a:t>Deskundigheidsbevordering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93223"/>
            <a:ext cx="9851329" cy="3880773"/>
          </a:xfrm>
        </p:spPr>
        <p:txBody>
          <a:bodyPr/>
          <a:lstStyle/>
          <a:p>
            <a:r>
              <a:rPr lang="nl-NL" dirty="0" smtClean="0"/>
              <a:t>Als beroepsprofessional bedenk je van tevoren hoe je de handelingen uitvoert.</a:t>
            </a:r>
          </a:p>
          <a:p>
            <a:r>
              <a:rPr lang="nl-NL" dirty="0" smtClean="0"/>
              <a:t>Ook kun je uitleggen waarom je iets doet.</a:t>
            </a:r>
          </a:p>
          <a:p>
            <a:r>
              <a:rPr lang="nl-NL" dirty="0" smtClean="0"/>
              <a:t>Je </a:t>
            </a:r>
            <a:r>
              <a:rPr lang="nl-NL" dirty="0" smtClean="0"/>
              <a:t>blijft een leven lang, een carrière lang leren.</a:t>
            </a:r>
          </a:p>
          <a:p>
            <a:r>
              <a:rPr lang="nl-NL" dirty="0" smtClean="0"/>
              <a:t>Deskundigheid houd je op peil </a:t>
            </a:r>
            <a:r>
              <a:rPr lang="nl-NL" dirty="0" smtClean="0"/>
              <a:t>doo</a:t>
            </a:r>
            <a:r>
              <a:rPr lang="nl-NL" dirty="0" smtClean="0"/>
              <a:t>r:</a:t>
            </a:r>
          </a:p>
          <a:p>
            <a:pPr>
              <a:buFontTx/>
              <a:buChar char="-"/>
            </a:pPr>
            <a:r>
              <a:rPr lang="nl-NL" dirty="0" smtClean="0"/>
              <a:t>cursussen </a:t>
            </a:r>
            <a:r>
              <a:rPr lang="nl-NL" dirty="0" smtClean="0"/>
              <a:t>te volgen 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met collega’s of deskundigen </a:t>
            </a:r>
            <a:r>
              <a:rPr lang="nl-NL" dirty="0" smtClean="0"/>
              <a:t>te </a:t>
            </a:r>
            <a:r>
              <a:rPr lang="nl-NL" dirty="0" smtClean="0"/>
              <a:t>overleggen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iets op te zoeken op internet</a:t>
            </a:r>
          </a:p>
          <a:p>
            <a:pPr>
              <a:buFontTx/>
              <a:buChar char="-"/>
            </a:pPr>
            <a:r>
              <a:rPr lang="nl-NL" dirty="0" smtClean="0"/>
              <a:t>vaktijdschrift te lezen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662" y="3756311"/>
            <a:ext cx="4697338" cy="34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/>
          <a:lstStyle/>
          <a:p>
            <a:r>
              <a:rPr lang="nl-NL" dirty="0" smtClean="0"/>
              <a:t>Beroepsmatig </a:t>
            </a:r>
            <a:r>
              <a:rPr lang="nl-NL" dirty="0" smtClean="0"/>
              <a:t>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93223"/>
            <a:ext cx="8596668" cy="3880773"/>
          </a:xfrm>
        </p:spPr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etekent </a:t>
            </a:r>
            <a:r>
              <a:rPr lang="nl-NL" dirty="0" smtClean="0"/>
              <a:t>dat je werkzaamheden professioneel uitvoert</a:t>
            </a:r>
          </a:p>
          <a:p>
            <a:r>
              <a:rPr lang="nl-NL" dirty="0" smtClean="0"/>
              <a:t>Na het volgen van o</a:t>
            </a:r>
            <a:r>
              <a:rPr lang="nl-NL" dirty="0" smtClean="0"/>
              <a:t>pleiding ga je leren </a:t>
            </a:r>
            <a:r>
              <a:rPr lang="nl-NL" dirty="0" smtClean="0"/>
              <a:t>in </a:t>
            </a:r>
            <a:r>
              <a:rPr lang="nl-NL" dirty="0" smtClean="0"/>
              <a:t>de praktijk</a:t>
            </a:r>
            <a:endParaRPr lang="nl-NL" dirty="0" smtClean="0"/>
          </a:p>
          <a:p>
            <a:r>
              <a:rPr lang="nl-NL" dirty="0" smtClean="0"/>
              <a:t>Je kunt handelingen uitvoeren en problemen planmatig aanpakken</a:t>
            </a:r>
          </a:p>
          <a:p>
            <a:r>
              <a:rPr lang="nl-NL" dirty="0" smtClean="0"/>
              <a:t>Jij laat in je handelen een verschil zien met iemand die de opleiding nog niet heeft gevolgd.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98" y="3104719"/>
            <a:ext cx="3786188" cy="30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>
            <a:normAutofit/>
          </a:bodyPr>
          <a:lstStyle/>
          <a:p>
            <a:r>
              <a:rPr lang="nl-NL" dirty="0" smtClean="0"/>
              <a:t>Ontwikkeling beroepsmatig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5377"/>
            <a:ext cx="8596668" cy="3880773"/>
          </a:xfrm>
        </p:spPr>
        <p:txBody>
          <a:bodyPr/>
          <a:lstStyle/>
          <a:p>
            <a:r>
              <a:rPr lang="nl-NL" dirty="0" smtClean="0"/>
              <a:t>Je hele leven leer je kennis en vaardigheden die je kunt inzetten</a:t>
            </a:r>
          </a:p>
          <a:p>
            <a:r>
              <a:rPr lang="nl-NL" dirty="0" smtClean="0"/>
              <a:t>Omgang met mensen en het organiseren van activiteiten</a:t>
            </a:r>
            <a:endParaRPr lang="nl-NL" dirty="0" smtClean="0"/>
          </a:p>
          <a:p>
            <a:r>
              <a:rPr lang="nl-NL" dirty="0" smtClean="0"/>
              <a:t>Beroepsmatig handelen = bewust zijn van je handelen</a:t>
            </a:r>
          </a:p>
          <a:p>
            <a:r>
              <a:rPr lang="nl-NL" dirty="0" smtClean="0"/>
              <a:t>Uitleggen waarom je de dingen op een bepaalde manier doet</a:t>
            </a:r>
          </a:p>
          <a:p>
            <a:r>
              <a:rPr lang="nl-NL" u="sng" dirty="0" smtClean="0"/>
              <a:t>Constant</a:t>
            </a:r>
            <a:r>
              <a:rPr lang="nl-NL" dirty="0" smtClean="0"/>
              <a:t> denk je na over hoe je je manier van werken kunt verbeteren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41" y="3611171"/>
            <a:ext cx="3151386" cy="22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smtClean="0"/>
              <a:t>Beoordelen beroepsmatig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nl-NL" dirty="0" smtClean="0"/>
              <a:t>Beroepsmatig handelen van jezelf en die van je collega’s </a:t>
            </a:r>
            <a:r>
              <a:rPr lang="nl-NL" dirty="0" smtClean="0"/>
              <a:t>beoordelen:</a:t>
            </a:r>
          </a:p>
          <a:p>
            <a:r>
              <a:rPr lang="nl-NL" dirty="0" smtClean="0"/>
              <a:t>Nadenken </a:t>
            </a:r>
            <a:r>
              <a:rPr lang="nl-NL" dirty="0" smtClean="0"/>
              <a:t>over je manier van werken noemen we?</a:t>
            </a:r>
          </a:p>
          <a:p>
            <a:r>
              <a:rPr lang="nl-NL" dirty="0" smtClean="0"/>
              <a:t>Reflecteren</a:t>
            </a:r>
          </a:p>
          <a:p>
            <a:r>
              <a:rPr lang="nl-NL" dirty="0" smtClean="0"/>
              <a:t>Nadenken over hoe je je werk doet plus de gevolgen die dit heeft voor anderen</a:t>
            </a:r>
          </a:p>
          <a:p>
            <a:r>
              <a:rPr lang="nl-NL" dirty="0" smtClean="0"/>
              <a:t>Als anderen je beoordelen en je aanspreken op je manier van werken noemen we dat?</a:t>
            </a:r>
          </a:p>
          <a:p>
            <a:r>
              <a:rPr lang="nl-NL" dirty="0" smtClean="0"/>
              <a:t>Feedback </a:t>
            </a:r>
          </a:p>
          <a:p>
            <a:r>
              <a:rPr lang="nl-NL" dirty="0" smtClean="0"/>
              <a:t>Ook kan het zijn dat die collega je observeert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36" y="5023820"/>
            <a:ext cx="4248588" cy="15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Gesprekscyclus)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2800"/>
            <a:ext cx="8596668" cy="388077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Doelstellingengesprek (werkgever en werknemer stellen samen doelen op)</a:t>
            </a:r>
          </a:p>
          <a:p>
            <a:pPr>
              <a:buFontTx/>
              <a:buChar char="-"/>
            </a:pPr>
            <a:r>
              <a:rPr lang="nl-NL" dirty="0"/>
              <a:t>Functioneringsgesprek (na halfjaar, beiden hebben inbreng)</a:t>
            </a:r>
          </a:p>
          <a:p>
            <a:pPr>
              <a:buFontTx/>
              <a:buChar char="-"/>
            </a:pPr>
            <a:r>
              <a:rPr lang="nl-NL" dirty="0"/>
              <a:t>Beoordelingsgesprek (leidinggevende voert het woord)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0" y="2703600"/>
            <a:ext cx="4822127" cy="361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Beoordelen van stagiaires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Vaste stagebegeleider:</a:t>
            </a:r>
          </a:p>
          <a:p>
            <a:pPr>
              <a:buFontTx/>
              <a:buChar char="-"/>
            </a:pPr>
            <a:r>
              <a:rPr lang="nl-NL" dirty="0" smtClean="0"/>
              <a:t>Ondersteunt bij uitvoeren taken</a:t>
            </a:r>
          </a:p>
          <a:p>
            <a:pPr>
              <a:buFontTx/>
              <a:buChar char="-"/>
            </a:pPr>
            <a:r>
              <a:rPr lang="nl-NL" dirty="0" smtClean="0"/>
              <a:t>Beoordeelt stagiaire in zijn ontwikkeling</a:t>
            </a:r>
          </a:p>
          <a:p>
            <a:pPr>
              <a:buFontTx/>
              <a:buChar char="-"/>
            </a:pPr>
            <a:r>
              <a:rPr lang="nl-NL" dirty="0" smtClean="0"/>
              <a:t>Monitort voortgang, voortgangsgesprek met stagiair en stagedocent</a:t>
            </a:r>
          </a:p>
          <a:p>
            <a:r>
              <a:rPr lang="nl-NL" dirty="0" smtClean="0"/>
              <a:t>Doel voortgangsgesprek: ondersteunen van het leerproces</a:t>
            </a:r>
          </a:p>
          <a:p>
            <a:r>
              <a:rPr lang="nl-NL" dirty="0" smtClean="0"/>
              <a:t>Geven van feedback en vergroten zelfvertrouwen stagiair</a:t>
            </a:r>
          </a:p>
          <a:p>
            <a:r>
              <a:rPr lang="nl-NL" dirty="0" smtClean="0"/>
              <a:t>Je geeft eindbeoordeling op:</a:t>
            </a:r>
          </a:p>
          <a:p>
            <a:pPr>
              <a:buFontTx/>
              <a:buChar char="-"/>
            </a:pPr>
            <a:r>
              <a:rPr lang="nl-NL" dirty="0" smtClean="0"/>
              <a:t>Het functioneren</a:t>
            </a:r>
          </a:p>
          <a:p>
            <a:pPr>
              <a:buFontTx/>
              <a:buChar char="-"/>
            </a:pPr>
            <a:r>
              <a:rPr lang="nl-NL" dirty="0" smtClean="0"/>
              <a:t>Persoonlijke ontwikkeling</a:t>
            </a:r>
          </a:p>
          <a:p>
            <a:pPr>
              <a:buFontTx/>
              <a:buChar char="-"/>
            </a:pPr>
            <a:r>
              <a:rPr lang="nl-NL" dirty="0" smtClean="0"/>
              <a:t>Manier van omgaan met feedback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199" y="4004145"/>
            <a:ext cx="2757543" cy="27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Beoordelen van </a:t>
            </a:r>
            <a:r>
              <a:rPr lang="nl-NL" dirty="0" smtClean="0"/>
              <a:t>vrijwilligers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Regelmatig voortgangsgesprek</a:t>
            </a:r>
          </a:p>
          <a:p>
            <a:r>
              <a:rPr lang="nl-NL" dirty="0" smtClean="0"/>
              <a:t>Focus ligt op wat de organisatie voor vrijwilliger kan betekenen, ook qua begeleiding</a:t>
            </a:r>
          </a:p>
          <a:p>
            <a:r>
              <a:rPr lang="nl-NL" dirty="0" smtClean="0"/>
              <a:t>Investeren in vrijwilliger maakt deze belangrijker</a:t>
            </a:r>
          </a:p>
          <a:p>
            <a:r>
              <a:rPr lang="nl-NL" dirty="0" smtClean="0"/>
              <a:t>Doel voortgangsgesprek: meer te weten komen over vrijwilliger, functioneren en wensen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2" y="3801731"/>
            <a:ext cx="4340407" cy="21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/>
          <a:lstStyle/>
          <a:p>
            <a:r>
              <a:rPr lang="nl-NL" dirty="0" smtClean="0"/>
              <a:t>Reflecteren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097"/>
            <a:ext cx="8596668" cy="3880773"/>
          </a:xfrm>
        </p:spPr>
        <p:txBody>
          <a:bodyPr/>
          <a:lstStyle/>
          <a:p>
            <a:r>
              <a:rPr lang="nl-NL" dirty="0" smtClean="0"/>
              <a:t>Reflecteren is nadenken over je handelen en achtergronden daarvan</a:t>
            </a:r>
          </a:p>
          <a:p>
            <a:r>
              <a:rPr lang="nl-NL" dirty="0" smtClean="0"/>
              <a:t>Zijn de dingen die je doet de goede dingen?</a:t>
            </a:r>
          </a:p>
          <a:p>
            <a:r>
              <a:rPr lang="nl-NL" dirty="0" smtClean="0"/>
              <a:t>Hoe handelen en waarom?</a:t>
            </a:r>
          </a:p>
          <a:p>
            <a:r>
              <a:rPr lang="nl-NL" dirty="0" smtClean="0"/>
              <a:t>Ben je er emotioneel bij betrokken?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3143273"/>
            <a:ext cx="4352331" cy="324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1005</Words>
  <Application>Microsoft Office PowerPoint</Application>
  <PresentationFormat>Breedbeeld</PresentationFormat>
  <Paragraphs>119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Facet</vt:lpstr>
      <vt:lpstr>Werkbegeleiding</vt:lpstr>
      <vt:lpstr>Deskundigheidsbevordering</vt:lpstr>
      <vt:lpstr>Beroepsmatig handelen</vt:lpstr>
      <vt:lpstr>Ontwikkeling beroepsmatig handelen</vt:lpstr>
      <vt:lpstr>Beoordelen beroepsmatig handelen</vt:lpstr>
      <vt:lpstr>Gesprekscyclus)</vt:lpstr>
      <vt:lpstr>Beoordelen van stagiaires</vt:lpstr>
      <vt:lpstr>Beoordelen van vrijwilligers</vt:lpstr>
      <vt:lpstr>Reflecteren</vt:lpstr>
      <vt:lpstr>Drie niveaus van reflecteren</vt:lpstr>
      <vt:lpstr>Reflecteren op persoonlijk functioneren</vt:lpstr>
      <vt:lpstr>Reflecteren op beroepsmatig handelen</vt:lpstr>
      <vt:lpstr>Reflecteren op persoonlijk  beroepsmatig handelen</vt:lpstr>
      <vt:lpstr>Feedback</vt:lpstr>
      <vt:lpstr>Feedback ontvangen</vt:lpstr>
      <vt:lpstr>Feedback geven</vt:lpstr>
      <vt:lpstr>Klasopdracht: ‘Leren van werkervaringen’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Deskundigheid &amp; kwaliteit</dc:title>
  <dc:creator>S. Poelman</dc:creator>
  <cp:lastModifiedBy>Simon Poelman</cp:lastModifiedBy>
  <cp:revision>22</cp:revision>
  <dcterms:created xsi:type="dcterms:W3CDTF">2018-02-13T18:01:36Z</dcterms:created>
  <dcterms:modified xsi:type="dcterms:W3CDTF">2019-05-07T20:18:54Z</dcterms:modified>
</cp:coreProperties>
</file>